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58" r:id="rId5"/>
    <p:sldId id="261" r:id="rId6"/>
    <p:sldId id="260" r:id="rId7"/>
    <p:sldId id="262" r:id="rId8"/>
    <p:sldId id="263" r:id="rId9"/>
    <p:sldId id="264" r:id="rId10"/>
    <p:sldId id="259" r:id="rId11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 autoAdjust="0"/>
  </p:normalViewPr>
  <p:slideViewPr>
    <p:cSldViewPr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1842" y="60"/>
      </p:cViewPr>
      <p:guideLst/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64841CAF-A07E-41D8-BD8F-52F73295D5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0188BD95-FBAB-4D16-BD86-CE51C950709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3847C-6236-49F0-8959-82DC0EBC11E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7E1B677-B06C-4E64-BFEC-82AE7D552D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9768CD68-BDDA-40E2-B24A-A8ACE53D9EB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8E3F0-51D1-4467-BF31-1BD72ECE4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802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90CF0-0586-450F-B5C5-1F7D6E45541B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4B198-F68E-4E39-A4E5-D80EFC9C4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135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4B198-F68E-4E39-A4E5-D80EFC9C40A2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735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9C46714-EA01-4BA8-B3F4-1804E1ADD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FFA0AC6-9EBA-40E1-BBC8-87B9F008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BDAAFA1-B9E1-4CF6-9E6D-87613776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2847870-C82B-4F62-91CF-02C2A8DE6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00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4F60D616-074D-47B4-B726-E9928A98B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89EA2C6B-320E-404F-B8A0-821D10932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BFE942B-7393-4B73-A8D9-DB6C12184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425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7CEB6D-ED6D-4526-81A8-6B48D4500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752732C-DB42-4FF4-B63F-BDB95C239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D427B4B-0BA1-4E32-AC35-3A7656175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8EFE849-CF36-4DF7-B3AA-B5613D278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0B612AF-149D-40FD-81B8-0BEF0CA21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186FBBA-6EDD-41C1-83F2-A92D6A1E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24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E0E3E9-2EA0-4F93-ACF3-69B3BFD81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28FF30DC-8368-4617-B796-6D8CD1AA93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90E88DC-1E9E-475D-B470-7C75BF6F8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7651535-13B0-4736-B6E0-8114A25C3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85029B0-26CA-4FD7-8F74-A59107346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CFDCF4F-29F3-434F-93BF-7145496C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503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5119624-59D1-41E3-AEA2-748028B5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761F556-4960-4FFB-84B0-6DD9DECFF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F3852AA-44AB-40DE-ABB5-D989F49F6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FF99121-21B5-44CE-A3CC-FB750D001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BA2C88A-CBD1-4F5D-AFDA-B87C66F4D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63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29D2C97F-DA00-4FE0-831A-7C4145CC87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9E203A0-4947-4CC0-B314-D5F901EC7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39999C7-CA6F-4918-9A59-E4F9979B2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7F7D328-60F9-4536-BF6F-A15329120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C5CB392-EC5F-4163-9BD2-AD0959FD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441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9C46714-EA01-4BA8-B3F4-1804E1ADD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FFA0AC6-9EBA-40E1-BBC8-87B9F008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BDAAFA1-B9E1-4CF6-9E6D-87613776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2847870-C82B-4F62-91CF-02C2A8DE6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58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BCF96D8-8510-4EF3-B422-332DC57E5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3007763-0BB5-4DD5-BC47-1C50AB65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048DF2C-669A-4DCA-8793-1F7410D7F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933E309-0F6F-484F-98FA-46AB4551E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78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000" y="4464000"/>
            <a:ext cx="9144000" cy="1305000"/>
          </a:xfrm>
        </p:spPr>
        <p:txBody>
          <a:bodyPr anchor="b"/>
          <a:lstStyle>
            <a:lvl1pPr algn="ctr">
              <a:defRPr sz="6000" b="1">
                <a:solidFill>
                  <a:schemeClr val="accent4"/>
                </a:solidFill>
                <a:effectLst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743143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D4EC29-EC9D-4966-9B2F-5A81BAAA1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000" y="63255"/>
            <a:ext cx="103428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2AF823D-AA6C-41CE-8369-D43088671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000" y="2034000"/>
            <a:ext cx="10515600" cy="40979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17133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9687A894-023D-4237-87D6-74D11C874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000" y="63255"/>
            <a:ext cx="103428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801422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BCF96D8-8510-4EF3-B422-332DC57E5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3007763-0BB5-4DD5-BC47-1C50AB65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048DF2C-669A-4DCA-8793-1F7410D7F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933E309-0F6F-484F-98FA-46AB4551E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063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278A106-66FA-4DD6-BAB3-B8D8393A6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C6B7C11-BF9E-408C-887F-6B9BC1863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579E133-BC16-4FB3-9BC0-B6A568D98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95CB5E0-055B-4886-BB25-0C7618D30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410B8AC-7215-4E96-8E27-FC440628E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38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B456F72-33A8-4910-A853-F0EF915F0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EF7DE8-23CA-4D99-8CC9-4903DDD552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8C177F8-D6AF-47A0-B490-1B3CDFEE6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B72E65B-AF1C-4F65-9941-D855AC9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08AAEDA-38B0-46A7-BB17-DB378E2D8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07335DD-857A-49BC-BF94-7878B3D9B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297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7FFB23-FD3E-408F-A23F-485521549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557B89F-6135-4F2B-893F-E8961000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995CA68-6719-40C1-95A2-F647EA7FA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A4B353A-0A39-4E56-A1C1-2DDA22C59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B2A394CB-908A-4E67-874E-EA58FD2B2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DA4D78FF-9BDC-47EE-AD08-F85FEF056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8B64B697-85E0-44B7-99FA-9C7AC6859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32D574AC-5168-4E22-8835-2D38CC2BB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15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9317D4-8ACB-498D-8524-425777540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358D9979-8217-47E8-9E8D-B2D0F8032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87BFD1B-2793-4D83-B874-8CE6EE8A1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293DF3D-5BBD-49D4-B217-881FB1389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604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4F60D616-074D-47B4-B726-E9928A98B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89EA2C6B-320E-404F-B8A0-821D10932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BFE942B-7393-4B73-A8D9-DB6C12184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0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7CEB6D-ED6D-4526-81A8-6B48D4500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752732C-DB42-4FF4-B63F-BDB95C239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D427B4B-0BA1-4E32-AC35-3A7656175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8EFE849-CF36-4DF7-B3AA-B5613D278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0B612AF-149D-40FD-81B8-0BEF0CA21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186FBBA-6EDD-41C1-83F2-A92D6A1E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75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E0E3E9-2EA0-4F93-ACF3-69B3BFD81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28FF30DC-8368-4617-B796-6D8CD1AA93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90E88DC-1E9E-475D-B470-7C75BF6F8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7651535-13B0-4736-B6E0-8114A25C3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85029B0-26CA-4FD7-8F74-A59107346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CFDCF4F-29F3-434F-93BF-7145496C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317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5119624-59D1-41E3-AEA2-748028B5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761F556-4960-4FFB-84B0-6DD9DECFF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F3852AA-44AB-40DE-ABB5-D989F49F6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FF99121-21B5-44CE-A3CC-FB750D001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BA2C88A-CBD1-4F5D-AFDA-B87C66F4D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47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29D2C97F-DA00-4FE0-831A-7C4145CC87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9E203A0-4947-4CC0-B314-D5F901EC7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39999C7-CA6F-4918-9A59-E4F9979B2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7F7D328-60F9-4536-BF6F-A15329120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C5CB392-EC5F-4163-9BD2-AD0959FD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181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000" y="4464000"/>
            <a:ext cx="9144000" cy="1305000"/>
          </a:xfrm>
        </p:spPr>
        <p:txBody>
          <a:bodyPr anchor="b"/>
          <a:lstStyle>
            <a:lvl1pPr algn="ctr">
              <a:defRPr sz="6000" b="1">
                <a:solidFill>
                  <a:schemeClr val="accent4"/>
                </a:solidFill>
                <a:effectLst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904648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D4EC29-EC9D-4966-9B2F-5A81BAAA1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000" y="63255"/>
            <a:ext cx="103428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2AF823D-AA6C-41CE-8369-D43088671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000" y="2034000"/>
            <a:ext cx="10515600" cy="40979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73379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9687A894-023D-4237-87D6-74D11C874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000" y="63255"/>
            <a:ext cx="103428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1703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278A106-66FA-4DD6-BAB3-B8D8393A6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C6B7C11-BF9E-408C-887F-6B9BC1863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579E133-BC16-4FB3-9BC0-B6A568D98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95CB5E0-055B-4886-BB25-0C7618D30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410B8AC-7215-4E96-8E27-FC440628E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50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B456F72-33A8-4910-A853-F0EF915F0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EF7DE8-23CA-4D99-8CC9-4903DDD552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8C177F8-D6AF-47A0-B490-1B3CDFEE6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B72E65B-AF1C-4F65-9941-D855AC9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08AAEDA-38B0-46A7-BB17-DB378E2D8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07335DD-857A-49BC-BF94-7878B3D9B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99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7FFB23-FD3E-408F-A23F-485521549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557B89F-6135-4F2B-893F-E8961000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995CA68-6719-40C1-95A2-F647EA7FA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A4B353A-0A39-4E56-A1C1-2DDA22C59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B2A394CB-908A-4E67-874E-EA58FD2B2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DA4D78FF-9BDC-47EE-AD08-F85FEF056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8B64B697-85E0-44B7-99FA-9C7AC6859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32D574AC-5168-4E22-8835-2D38CC2BB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35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9317D4-8ACB-498D-8524-425777540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358D9979-8217-47E8-9E8D-B2D0F8032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87BFD1B-2793-4D83-B874-8CE6EE8A1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293DF3D-5BBD-49D4-B217-881FB1389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23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97ACF60-303D-438B-ADDF-FD8A00C5B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D57D61A-5D1E-48D1-8F9F-72DCC6131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6FE97FC-8D71-4940-B6BB-6862C7659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9DCA0-1BB0-4A78-B9FD-CBA4791AF177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5017A4A-6BE4-47CB-9CD4-A285E2D43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9B2747D-D825-4A66-8A60-C4EE4BC74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25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62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97ACF60-303D-438B-ADDF-FD8A00C5B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D57D61A-5D1E-48D1-8F9F-72DCC6131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6FE97FC-8D71-4940-B6BB-6862C7659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5017A4A-6BE4-47CB-9CD4-A285E2D43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9B2747D-D825-4A66-8A60-C4EE4BC74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48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image" Target="../media/image8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11" Type="http://schemas.openxmlformats.org/officeDocument/2006/relationships/image" Target="../media/image12.svg"/><Relationship Id="rId5" Type="http://schemas.openxmlformats.org/officeDocument/2006/relationships/image" Target="../media/image4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vk.com/club200388220" TargetMode="Externa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49DE0BE0-A2C4-4428-86D8-D9DE377D54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6000" y="3744000"/>
            <a:ext cx="10845000" cy="2565000"/>
          </a:xfrm>
        </p:spPr>
        <p:txBody>
          <a:bodyPr>
            <a:noAutofit/>
          </a:bodyPr>
          <a:lstStyle/>
          <a:p>
            <a:pPr algn="l"/>
            <a:r>
              <a:rPr lang="ru-RU" sz="4400" dirty="0"/>
              <a:t>Опыт </a:t>
            </a:r>
            <a:r>
              <a:rPr lang="ru-RU" sz="4400" dirty="0" smtClean="0"/>
              <a:t>работы</a:t>
            </a:r>
            <a:br>
              <a:rPr lang="ru-RU" sz="4400" dirty="0" smtClean="0"/>
            </a:br>
            <a:r>
              <a:rPr lang="ru-RU" sz="4400" dirty="0" smtClean="0"/>
              <a:t> </a:t>
            </a:r>
            <a:r>
              <a:rPr lang="ru-RU" sz="4400" dirty="0"/>
              <a:t>психологической </a:t>
            </a:r>
            <a:r>
              <a:rPr lang="ru-RU" sz="4400" dirty="0" smtClean="0"/>
              <a:t>службы</a:t>
            </a:r>
            <a:br>
              <a:rPr lang="ru-RU" sz="4400" dirty="0" smtClean="0"/>
            </a:br>
            <a:r>
              <a:rPr lang="ru-RU" sz="4400" dirty="0" smtClean="0"/>
              <a:t> </a:t>
            </a:r>
            <a:r>
              <a:rPr lang="ru-RU" sz="4400" dirty="0"/>
              <a:t>с </a:t>
            </a:r>
            <a:r>
              <a:rPr lang="ru-RU" sz="4400" dirty="0" smtClean="0"/>
              <a:t>использованием</a:t>
            </a:r>
            <a:br>
              <a:rPr lang="ru-RU" sz="4400" dirty="0" smtClean="0"/>
            </a:br>
            <a:r>
              <a:rPr lang="ru-RU" sz="4400" dirty="0" smtClean="0"/>
              <a:t> </a:t>
            </a:r>
            <a:r>
              <a:rPr lang="ru-RU" sz="4400" dirty="0"/>
              <a:t>ресурсов </a:t>
            </a:r>
            <a:r>
              <a:rPr lang="ru-RU" sz="4400" dirty="0" smtClean="0"/>
              <a:t>дистанционных </a:t>
            </a:r>
            <a:br>
              <a:rPr lang="ru-RU" sz="4400" dirty="0" smtClean="0"/>
            </a:br>
            <a:r>
              <a:rPr lang="ru-RU" sz="4400" dirty="0" smtClean="0"/>
              <a:t>образовательных технологий</a:t>
            </a:r>
            <a:br>
              <a:rPr lang="ru-RU" sz="4400" dirty="0" smtClean="0"/>
            </a:br>
            <a:r>
              <a:rPr lang="ru-RU" sz="4800" dirty="0" smtClean="0"/>
              <a:t>                                       </a:t>
            </a:r>
            <a:r>
              <a:rPr lang="ru-RU" sz="2800" dirty="0" smtClean="0"/>
              <a:t>Краснопеева А.П. </a:t>
            </a:r>
            <a:br>
              <a:rPr lang="ru-RU" sz="2800" dirty="0" smtClean="0"/>
            </a:br>
            <a:r>
              <a:rPr lang="ru-RU" sz="2800" dirty="0" smtClean="0"/>
              <a:t>                                                                   педагог-психолог, </a:t>
            </a:r>
            <a:br>
              <a:rPr lang="ru-RU" sz="2800" dirty="0" smtClean="0"/>
            </a:br>
            <a:r>
              <a:rPr lang="ru-RU" sz="2800" dirty="0" smtClean="0"/>
              <a:t>                                                                   МАОУ «Лицей №67 г. Челябинска»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17844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A4E8BAE3-A1C8-4AE7-A304-1D3BC95162C1}"/>
              </a:ext>
            </a:extLst>
          </p:cNvPr>
          <p:cNvSpPr txBox="1"/>
          <p:nvPr/>
        </p:nvSpPr>
        <p:spPr>
          <a:xfrm>
            <a:off x="7594983" y="2300910"/>
            <a:ext cx="1204295" cy="7260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prstClr val="white"/>
                </a:solidFill>
              </a:rPr>
              <a:t>ШАГ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2ADE5AF6-E451-4EE8-8C46-51083C974E44}"/>
              </a:ext>
            </a:extLst>
          </p:cNvPr>
          <p:cNvSpPr txBox="1"/>
          <p:nvPr/>
        </p:nvSpPr>
        <p:spPr>
          <a:xfrm>
            <a:off x="7839874" y="2735922"/>
            <a:ext cx="712715" cy="7260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prstClr val="white"/>
                </a:solidFill>
              </a:rPr>
              <a:t>05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37487945-CF76-4E47-9F1A-87125FE44400}"/>
              </a:ext>
            </a:extLst>
          </p:cNvPr>
          <p:cNvSpPr txBox="1"/>
          <p:nvPr/>
        </p:nvSpPr>
        <p:spPr>
          <a:xfrm>
            <a:off x="5426771" y="4777370"/>
            <a:ext cx="1110517" cy="6679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>
                <a:solidFill>
                  <a:prstClr val="white"/>
                </a:solidFill>
              </a:rPr>
              <a:t>ШАГ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58D45DBC-F4E1-4CC7-8E19-E4AB7A1D90D8}"/>
              </a:ext>
            </a:extLst>
          </p:cNvPr>
          <p:cNvSpPr txBox="1"/>
          <p:nvPr/>
        </p:nvSpPr>
        <p:spPr>
          <a:xfrm>
            <a:off x="5649872" y="5166022"/>
            <a:ext cx="664314" cy="6679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>
                <a:solidFill>
                  <a:prstClr val="white"/>
                </a:solidFill>
              </a:rPr>
              <a:t>04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F3CF4450-5D21-49C4-895A-0FBF3671D294}"/>
              </a:ext>
            </a:extLst>
          </p:cNvPr>
          <p:cNvSpPr txBox="1"/>
          <p:nvPr/>
        </p:nvSpPr>
        <p:spPr>
          <a:xfrm>
            <a:off x="3964396" y="2667325"/>
            <a:ext cx="615912" cy="6098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>
                <a:solidFill>
                  <a:prstClr val="white"/>
                </a:solidFill>
              </a:rPr>
              <a:t>03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9B1BD209-63F3-4707-B965-9E783C1C1765}"/>
              </a:ext>
            </a:extLst>
          </p:cNvPr>
          <p:cNvSpPr txBox="1"/>
          <p:nvPr/>
        </p:nvSpPr>
        <p:spPr>
          <a:xfrm>
            <a:off x="1968247" y="4750806"/>
            <a:ext cx="567510" cy="5517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>
                <a:solidFill>
                  <a:prstClr val="white"/>
                </a:solidFill>
              </a:rPr>
              <a:t>02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422C0537-7352-4569-832E-F9E4DF57776E}"/>
              </a:ext>
            </a:extLst>
          </p:cNvPr>
          <p:cNvSpPr txBox="1"/>
          <p:nvPr/>
        </p:nvSpPr>
        <p:spPr>
          <a:xfrm>
            <a:off x="268843" y="2692253"/>
            <a:ext cx="830694" cy="4936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>
                <a:solidFill>
                  <a:prstClr val="white"/>
                </a:solidFill>
              </a:rPr>
              <a:t>ШАГ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E64F3815-2F70-4D17-9C66-340DED186B76}"/>
              </a:ext>
            </a:extLst>
          </p:cNvPr>
          <p:cNvSpPr txBox="1"/>
          <p:nvPr/>
        </p:nvSpPr>
        <p:spPr>
          <a:xfrm>
            <a:off x="402840" y="2984667"/>
            <a:ext cx="519109" cy="4936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>
                <a:solidFill>
                  <a:prstClr val="white"/>
                </a:solidFill>
              </a:rPr>
              <a:t>01</a:t>
            </a:r>
          </a:p>
        </p:txBody>
      </p:sp>
      <p:pic>
        <p:nvPicPr>
          <p:cNvPr id="72" name="Рисунок 71">
            <a:extLst>
              <a:ext uri="{FF2B5EF4-FFF2-40B4-BE49-F238E27FC236}">
                <a16:creationId xmlns:a16="http://schemas.microsoft.com/office/drawing/2014/main" xmlns="" id="{50074718-6F10-4088-B2E2-1C844C5A7B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451593" y="2509273"/>
            <a:ext cx="407624" cy="407624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D9250709-F262-41C6-A1E3-A5C604063DF6}"/>
              </a:ext>
            </a:extLst>
          </p:cNvPr>
          <p:cNvSpPr txBox="1"/>
          <p:nvPr/>
        </p:nvSpPr>
        <p:spPr>
          <a:xfrm>
            <a:off x="4749998" y="2426624"/>
            <a:ext cx="1636732" cy="3484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prstClr val="white"/>
                </a:solidFill>
              </a:rPr>
              <a:t>Lorem ipsum </a:t>
            </a:r>
            <a:endParaRPr lang="ru-RU" b="1" dirty="0">
              <a:solidFill>
                <a:prstClr val="black"/>
              </a:solidFill>
            </a:endParaRPr>
          </a:p>
        </p:txBody>
      </p:sp>
      <p:pic>
        <p:nvPicPr>
          <p:cNvPr id="88" name="Рисунок 87">
            <a:extLst>
              <a:ext uri="{FF2B5EF4-FFF2-40B4-BE49-F238E27FC236}">
                <a16:creationId xmlns:a16="http://schemas.microsoft.com/office/drawing/2014/main" xmlns="" id="{17198210-4BCA-4921-9869-875705EC8EE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312299" y="1951187"/>
            <a:ext cx="475562" cy="475562"/>
          </a:xfrm>
          <a:prstGeom prst="rect">
            <a:avLst/>
          </a:prstGeom>
        </p:spPr>
      </p:pic>
      <p:sp>
        <p:nvSpPr>
          <p:cNvPr id="96" name="TextBox 95">
            <a:extLst>
              <a:ext uri="{FF2B5EF4-FFF2-40B4-BE49-F238E27FC236}">
                <a16:creationId xmlns:a16="http://schemas.microsoft.com/office/drawing/2014/main" xmlns="" id="{BC32D945-0CE7-4ECD-9736-984E4117741C}"/>
              </a:ext>
            </a:extLst>
          </p:cNvPr>
          <p:cNvSpPr txBox="1"/>
          <p:nvPr/>
        </p:nvSpPr>
        <p:spPr>
          <a:xfrm>
            <a:off x="8586961" y="2649386"/>
            <a:ext cx="28411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white"/>
                </a:solidFill>
              </a:rPr>
              <a:t>Lorem ipsum dolor </a:t>
            </a:r>
            <a:r>
              <a:rPr lang="en-US" sz="2400" dirty="0" smtClean="0">
                <a:solidFill>
                  <a:prstClr val="white"/>
                </a:solidFill>
              </a:rPr>
              <a:t>sit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xmlns="" id="{16674EF3-588E-4F86-8FE2-9A1728D707EE}"/>
              </a:ext>
            </a:extLst>
          </p:cNvPr>
          <p:cNvSpPr txBox="1"/>
          <p:nvPr/>
        </p:nvSpPr>
        <p:spPr>
          <a:xfrm>
            <a:off x="9051654" y="2221792"/>
            <a:ext cx="1911724" cy="435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prstClr val="white"/>
                </a:solidFill>
              </a:rPr>
              <a:t>Lorem ipsum </a:t>
            </a:r>
            <a:endParaRPr lang="ru-RU" sz="2400" b="1" dirty="0">
              <a:solidFill>
                <a:prstClr val="black"/>
              </a:solidFill>
            </a:endParaRPr>
          </a:p>
        </p:txBody>
      </p:sp>
      <p:pic>
        <p:nvPicPr>
          <p:cNvPr id="100" name="Рисунок 99">
            <a:extLst>
              <a:ext uri="{FF2B5EF4-FFF2-40B4-BE49-F238E27FC236}">
                <a16:creationId xmlns:a16="http://schemas.microsoft.com/office/drawing/2014/main" xmlns="" id="{5C929930-7954-4ADE-A2D0-C9DAACB755B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9752750" y="1632400"/>
            <a:ext cx="543499" cy="543499"/>
          </a:xfrm>
          <a:prstGeom prst="rect">
            <a:avLst/>
          </a:prstGeo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47649" y="576447"/>
            <a:ext cx="10041429" cy="540147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300" dirty="0" smtClean="0"/>
              <a:t>     Психологическое </a:t>
            </a:r>
            <a:r>
              <a:rPr lang="ru-RU" sz="2300" dirty="0"/>
              <a:t>сопровождение  в ОО средствами онлайн и оффлайн ресурсов </a:t>
            </a:r>
            <a:r>
              <a:rPr lang="ru-RU" sz="2300" b="1" dirty="0"/>
              <a:t>предполагает выстраивание алгоритма образовательных организаций взаимодействия педагогических работников и педагогов-психологов с обучающимися и их родителями (законными представителями), предусматривающего</a:t>
            </a:r>
            <a:r>
              <a:rPr lang="ru-RU" sz="2300" dirty="0"/>
              <a:t>: </a:t>
            </a:r>
          </a:p>
          <a:p>
            <a:r>
              <a:rPr lang="ru-RU" sz="2300" dirty="0"/>
              <a:t>- установление и поддержание контактов педагога-психолога с членами семей, педагогическими работниками и администрацией образовательных организаций; </a:t>
            </a:r>
          </a:p>
          <a:p>
            <a:r>
              <a:rPr lang="ru-RU" sz="2300" dirty="0"/>
              <a:t>- проведение консультаций и мероприятий просветительского, методического, организационного характера, в т</a:t>
            </a:r>
            <a:r>
              <a:rPr lang="ru-RU" sz="2300" dirty="0" smtClean="0"/>
              <a:t>. ч</a:t>
            </a:r>
            <a:r>
              <a:rPr lang="ru-RU" sz="2300" dirty="0"/>
              <a:t>. по проблемам организации учебной деятельности и досуга в домашних условиях, повышения мотивации обучающихся на участие в дистанционных занятиях, повышения адаптации субъектов образовательного процесса к новым условиям обучения, применения педагогических технологий, способствующих повышению эффективности удалённых форм учебных занятий.</a:t>
            </a:r>
          </a:p>
        </p:txBody>
      </p:sp>
    </p:spTree>
    <p:extLst>
      <p:ext uri="{BB962C8B-B14F-4D97-AF65-F5344CB8AC3E}">
        <p14:creationId xmlns:p14="http://schemas.microsoft.com/office/powerpoint/2010/main" val="2750570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Преимущества психологического </a:t>
            </a:r>
            <a:r>
              <a:rPr lang="ru-RU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сопровождения с помощью </a:t>
            </a:r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Интернет-платформ </a:t>
            </a:r>
            <a:r>
              <a:rPr lang="ru-RU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 </a:t>
            </a:r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мессенжеров: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96000" y="1719000"/>
            <a:ext cx="9405000" cy="44627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400" dirty="0" smtClean="0"/>
              <a:t>расширились </a:t>
            </a:r>
            <a:r>
              <a:rPr lang="ru-RU" sz="2400" dirty="0"/>
              <a:t>возможности консультирования (меньше внешних барьеров</a:t>
            </a:r>
            <a:r>
              <a:rPr lang="ru-RU" sz="2400" dirty="0" smtClean="0"/>
              <a:t>): доступность </a:t>
            </a:r>
            <a:r>
              <a:rPr lang="ru-RU" sz="2400" dirty="0"/>
              <a:t>консультаций и комфортность </a:t>
            </a:r>
            <a:r>
              <a:rPr lang="ru-RU" sz="2400" dirty="0" smtClean="0"/>
              <a:t>обстановки;</a:t>
            </a:r>
          </a:p>
          <a:p>
            <a:pPr marL="342900" indent="-342900">
              <a:buFontTx/>
              <a:buChar char="-"/>
            </a:pPr>
            <a:r>
              <a:rPr lang="ru-RU" sz="2400" dirty="0" smtClean="0"/>
              <a:t>удобство проведения консилиумов, включенность специалистов разного профиля, доступность </a:t>
            </a:r>
            <a:r>
              <a:rPr lang="ru-RU" sz="2400" dirty="0" err="1" smtClean="0"/>
              <a:t>вебинаров</a:t>
            </a:r>
            <a:r>
              <a:rPr lang="ru-RU" sz="2400" dirty="0" smtClean="0"/>
              <a:t>, просветительских мероприятий, он-</a:t>
            </a:r>
            <a:r>
              <a:rPr lang="ru-RU" sz="2400" dirty="0" err="1" smtClean="0"/>
              <a:t>лайн</a:t>
            </a:r>
            <a:r>
              <a:rPr lang="ru-RU" sz="2400" dirty="0" smtClean="0"/>
              <a:t> совещаний с возможностью массового подключения участников;</a:t>
            </a:r>
          </a:p>
          <a:p>
            <a:pPr marL="342900" indent="-342900">
              <a:buFontTx/>
              <a:buChar char="-"/>
            </a:pPr>
            <a:r>
              <a:rPr lang="ru-RU" sz="2400" dirty="0" smtClean="0"/>
              <a:t>возможность автоматического подсчета результатов психодиагностики, что существенно экономит временной ресурс и позволяет охватить большое количество участников;</a:t>
            </a:r>
            <a:endParaRPr lang="ru-RU" sz="2400" dirty="0"/>
          </a:p>
          <a:p>
            <a:pPr marL="342900" indent="-342900">
              <a:buFontTx/>
              <a:buChar char="-"/>
            </a:pPr>
            <a:r>
              <a:rPr lang="ru-RU" sz="2400" dirty="0" smtClean="0"/>
              <a:t>использование онлайн-тренажеров, развивающих игр в коррекционно-развивающей деятельности.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686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1000" y="1629000"/>
            <a:ext cx="10530000" cy="30340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a typeface="Calibri"/>
              </a:rPr>
              <a:t>Работа </a:t>
            </a:r>
            <a:r>
              <a:rPr lang="ru-RU" sz="2800" dirty="0" smtClean="0">
                <a:ea typeface="Calibri"/>
              </a:rPr>
              <a:t>педагога-психолога </a:t>
            </a:r>
            <a:r>
              <a:rPr lang="ru-RU" sz="2800" dirty="0">
                <a:ea typeface="Calibri"/>
              </a:rPr>
              <a:t>в условиях обучения с помощью дистанционных образовательных </a:t>
            </a:r>
            <a:r>
              <a:rPr lang="ru-RU" sz="2800" dirty="0" smtClean="0">
                <a:ea typeface="Calibri"/>
              </a:rPr>
              <a:t>технологий </a:t>
            </a:r>
            <a:r>
              <a:rPr lang="ru-RU" sz="2800" dirty="0">
                <a:ea typeface="Calibri"/>
              </a:rPr>
              <a:t>также должна осуществляться в рамках основных направлений деятельности, предусмотренных Профессиональным стандартом «Педагог-психолог в сфере образования» с использованием электронных </a:t>
            </a:r>
            <a:r>
              <a:rPr lang="ru-RU" sz="2800" dirty="0" smtClean="0">
                <a:ea typeface="Calibri"/>
              </a:rPr>
              <a:t>ресурсов</a:t>
            </a:r>
            <a:r>
              <a:rPr lang="ru-RU" sz="2800" dirty="0">
                <a:ea typeface="Calibri"/>
              </a:rPr>
              <a:t>.</a:t>
            </a:r>
            <a:endParaRPr lang="ru-RU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18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Психологическое консультирование субъектов образовательного процесса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96000" y="1855813"/>
            <a:ext cx="9000000" cy="13849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 smtClean="0"/>
              <a:t>Дистанционные консультации посредством мобильной связи, </a:t>
            </a:r>
            <a:r>
              <a:rPr lang="ru-RU" sz="2800" dirty="0"/>
              <a:t>электронной почты, </a:t>
            </a:r>
            <a:r>
              <a:rPr lang="ru-RU" sz="2800" dirty="0" smtClean="0"/>
              <a:t>приложений </a:t>
            </a:r>
            <a:r>
              <a:rPr lang="ru-RU" sz="2800" dirty="0" err="1"/>
              <a:t>Skype</a:t>
            </a:r>
            <a:r>
              <a:rPr lang="ru-RU" sz="2800" dirty="0"/>
              <a:t>, </a:t>
            </a:r>
            <a:r>
              <a:rPr lang="ru-RU" sz="2800" dirty="0" err="1"/>
              <a:t>Zoom</a:t>
            </a:r>
            <a:r>
              <a:rPr lang="ru-RU" sz="2800" dirty="0"/>
              <a:t>, </a:t>
            </a:r>
            <a:r>
              <a:rPr lang="ru-RU" sz="2800" dirty="0" err="1"/>
              <a:t>WhatsApp</a:t>
            </a:r>
            <a:r>
              <a:rPr lang="ru-RU" sz="2800" dirty="0"/>
              <a:t>, онлайн-консультации на школьном сайте и </a:t>
            </a:r>
            <a:r>
              <a:rPr lang="ru-RU" sz="2800" dirty="0" smtClean="0"/>
              <a:t>пр.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708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Психологическое </a:t>
            </a:r>
            <a:r>
              <a:rPr lang="ru-RU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просвещение</a:t>
            </a:r>
            <a:endParaRPr lang="ru-RU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6000" y="1809000"/>
            <a:ext cx="9675000" cy="26776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/>
              <a:t>В условиях перехода на дистанционный формат обучения основной ресурс для реализации данного направления - школьный сайт, на котором публикуются материалы для всех участников образовательного процесса (рекомендации, памятки, видеоконференции, </a:t>
            </a:r>
            <a:r>
              <a:rPr lang="ru-RU" sz="2800" dirty="0" err="1"/>
              <a:t>вебинары</a:t>
            </a:r>
            <a:r>
              <a:rPr lang="ru-RU" sz="2800" dirty="0"/>
              <a:t>, презентации, фильмы, видеосюжеты и т.п.).</a:t>
            </a:r>
          </a:p>
        </p:txBody>
      </p:sp>
    </p:spTree>
    <p:extLst>
      <p:ext uri="{BB962C8B-B14F-4D97-AF65-F5344CB8AC3E}">
        <p14:creationId xmlns:p14="http://schemas.microsoft.com/office/powerpoint/2010/main" val="3061485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Психодиагностическая деятельность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0214" y="1269000"/>
            <a:ext cx="11025000" cy="526297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В настоящее время многие психологические тесты существуют в компьютерном варианте, их можно приобрести или скачать в Интернете:</a:t>
            </a:r>
          </a:p>
          <a:p>
            <a:r>
              <a:rPr lang="ru-RU" sz="2400" dirty="0"/>
              <a:t>http://www.psychometrica.ru/</a:t>
            </a:r>
          </a:p>
          <a:p>
            <a:r>
              <a:rPr lang="ru-RU" sz="2400" dirty="0"/>
              <a:t>http://psytest.info/taxonomy/term/16/all</a:t>
            </a:r>
          </a:p>
          <a:p>
            <a:r>
              <a:rPr lang="ru-RU" sz="2400" dirty="0"/>
              <a:t>http://vch.narod.ru/myprog.htm</a:t>
            </a:r>
          </a:p>
          <a:p>
            <a:r>
              <a:rPr lang="ru-RU" sz="2400" dirty="0"/>
              <a:t>http://psylib.myword.ru/index.php?s=72e17d098e61cd4b85aacb07e02d6da0&amp;automodule=downloads&amp;showcat=14</a:t>
            </a:r>
          </a:p>
          <a:p>
            <a:r>
              <a:rPr lang="ru-RU" sz="2400" dirty="0"/>
              <a:t>Еще один вариант – создать их самостоятельно с помощью Интернет-конструкторов:</a:t>
            </a:r>
          </a:p>
          <a:p>
            <a:r>
              <a:rPr lang="ru-RU" sz="2400" dirty="0"/>
              <a:t>http://www.uchportal.ru/load/3-1-0-910</a:t>
            </a:r>
          </a:p>
          <a:p>
            <a:r>
              <a:rPr lang="ru-RU" sz="2400" dirty="0"/>
              <a:t>http://www.uchportal.ru/load/3-1-0-1</a:t>
            </a:r>
          </a:p>
          <a:p>
            <a:r>
              <a:rPr lang="ru-RU" sz="2400" dirty="0"/>
              <a:t>http://soft.softodrom.ru/ap/Konstruktor-testov-p4024</a:t>
            </a:r>
          </a:p>
          <a:p>
            <a:r>
              <a:rPr lang="ru-RU" sz="2400" dirty="0"/>
              <a:t>http://freesoft.ru/?id=7999</a:t>
            </a:r>
          </a:p>
          <a:p>
            <a:r>
              <a:rPr lang="ru-RU" sz="2400" dirty="0"/>
              <a:t>Психологами активно используются и </a:t>
            </a:r>
            <a:r>
              <a:rPr lang="ru-RU" sz="2400" dirty="0" err="1"/>
              <a:t>Google</a:t>
            </a:r>
            <a:r>
              <a:rPr lang="ru-RU" sz="2400" dirty="0"/>
              <a:t>-формы для опроса, анкетирования.</a:t>
            </a:r>
          </a:p>
        </p:txBody>
      </p:sp>
    </p:spTree>
    <p:extLst>
      <p:ext uri="{BB962C8B-B14F-4D97-AF65-F5344CB8AC3E}">
        <p14:creationId xmlns:p14="http://schemas.microsoft.com/office/powerpoint/2010/main" val="3800830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Коррекционно-развивающее направление</a:t>
            </a:r>
            <a:endParaRPr lang="ru-RU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71" y="1179000"/>
            <a:ext cx="9720000" cy="4893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Используется школьный </a:t>
            </a:r>
            <a:r>
              <a:rPr lang="ru-RU" sz="2400" dirty="0" smtClean="0"/>
              <a:t>сайт, </a:t>
            </a:r>
            <a:r>
              <a:rPr lang="ru-RU" sz="2400" dirty="0"/>
              <a:t>на котором выставляются расписание групповых и индивидуальных коррекционных занятий, задания; электронная почта, СГО (индивидуальные задания высылаются детям и затем проверяется их выполнение);  онлайн- и мобильные тренажеры, развивающие игры. Их можно скачать на сайтах: </a:t>
            </a:r>
          </a:p>
          <a:p>
            <a:r>
              <a:rPr lang="ru-RU" sz="2400" dirty="0"/>
              <a:t>http://gameboss.ru/games/all/page-2_ </a:t>
            </a:r>
          </a:p>
          <a:p>
            <a:r>
              <a:rPr lang="ru-RU" sz="2400" dirty="0"/>
              <a:t>http://www.solnet.ee/games/g1.html </a:t>
            </a:r>
          </a:p>
          <a:p>
            <a:r>
              <a:rPr lang="ru-RU" sz="2400" dirty="0"/>
              <a:t>http://logicgame.com.ua/index.php?l=ua </a:t>
            </a:r>
          </a:p>
          <a:p>
            <a:r>
              <a:rPr lang="ru-RU" sz="2400" dirty="0"/>
              <a:t>http://adalin.mospsy.ru/disc57.shtml </a:t>
            </a:r>
          </a:p>
          <a:p>
            <a:r>
              <a:rPr lang="ru-RU" sz="2400" dirty="0"/>
              <a:t>http://www.effecton.ru/758.html </a:t>
            </a:r>
          </a:p>
          <a:p>
            <a:r>
              <a:rPr lang="ru-RU" sz="2400" dirty="0"/>
              <a:t>Материалы для организации коррекционно-развивающей работы онлайн, такие как https://brainapps.ru/ </a:t>
            </a:r>
          </a:p>
          <a:p>
            <a:r>
              <a:rPr lang="ru-RU" sz="2400" dirty="0"/>
              <a:t>https://learningapps.org/index.php?category=91&amp;s=</a:t>
            </a:r>
          </a:p>
        </p:txBody>
      </p:sp>
    </p:spTree>
    <p:extLst>
      <p:ext uri="{BB962C8B-B14F-4D97-AF65-F5344CB8AC3E}">
        <p14:creationId xmlns:p14="http://schemas.microsoft.com/office/powerpoint/2010/main" val="118002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Сопровождение молодых </a:t>
            </a:r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специалистов</a:t>
            </a:r>
            <a:r>
              <a:rPr lang="ru-RU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(стаж </a:t>
            </a:r>
            <a:r>
              <a:rPr lang="ru-RU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 0 до 3 лет)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6000" y="1511611"/>
            <a:ext cx="10215000" cy="31085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/>
              <a:t>Молодые </a:t>
            </a:r>
            <a:r>
              <a:rPr lang="ru-RU" sz="2800" dirty="0" smtClean="0"/>
              <a:t>педагоги </a:t>
            </a:r>
            <a:r>
              <a:rPr lang="ru-RU" sz="2800" dirty="0"/>
              <a:t>в период адаптации к своей профессиональной деятельности также </a:t>
            </a:r>
            <a:r>
              <a:rPr lang="ru-RU" sz="2800" dirty="0" smtClean="0"/>
              <a:t>нуждаются в </a:t>
            </a:r>
            <a:r>
              <a:rPr lang="ru-RU" sz="2800" dirty="0"/>
              <a:t>психолого-педагогической поддержке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Проект</a:t>
            </a:r>
            <a:r>
              <a:rPr lang="ru-RU" sz="2800" dirty="0"/>
              <a:t>, который создан, основываясь на форме дистанционной </a:t>
            </a:r>
            <a:r>
              <a:rPr lang="ru-RU" sz="2800" dirty="0" smtClean="0"/>
              <a:t>работы – «Психологическое </a:t>
            </a:r>
          </a:p>
          <a:p>
            <a:r>
              <a:rPr lang="ru-RU" sz="2800" dirty="0" smtClean="0"/>
              <a:t>сопровождение </a:t>
            </a:r>
            <a:r>
              <a:rPr lang="ru-RU" sz="2800" dirty="0"/>
              <a:t>молодых </a:t>
            </a:r>
            <a:r>
              <a:rPr lang="ru-RU" sz="2800" dirty="0" smtClean="0"/>
              <a:t>учителей</a:t>
            </a:r>
          </a:p>
          <a:p>
            <a:r>
              <a:rPr lang="ru-RU" sz="2800" dirty="0" smtClean="0">
                <a:hlinkClick r:id="rId2"/>
              </a:rPr>
              <a:t>https</a:t>
            </a:r>
            <a:r>
              <a:rPr lang="ru-RU" sz="2800" dirty="0">
                <a:hlinkClick r:id="rId2"/>
              </a:rPr>
              <a:t>://</a:t>
            </a:r>
            <a:r>
              <a:rPr lang="ru-RU" sz="2800" dirty="0" smtClean="0">
                <a:hlinkClick r:id="rId2"/>
              </a:rPr>
              <a:t>vk.com/club200388220</a:t>
            </a:r>
            <a:endParaRPr lang="ru-RU" sz="2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1" t="20664" r="15474" b="17465"/>
          <a:stretch/>
        </p:blipFill>
        <p:spPr bwMode="auto">
          <a:xfrm>
            <a:off x="6141000" y="3254642"/>
            <a:ext cx="5685838" cy="3367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435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500</Words>
  <Application>Microsoft Office PowerPoint</Application>
  <PresentationFormat>Произвольный</PresentationFormat>
  <Paragraphs>53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1_Тема Office</vt:lpstr>
      <vt:lpstr>Опыт работы  психологической службы  с использованием  ресурсов дистанционных  образовательных технологий                                        Краснопеева А.П.                                                                     педагог-психолог,                                                                     МАОУ «Лицей №67 г. Челябинска» </vt:lpstr>
      <vt:lpstr> </vt:lpstr>
      <vt:lpstr>Преимущества психологического сопровождения с помощью Интернет-платформ и мессенжеров:</vt:lpstr>
      <vt:lpstr>Презентация PowerPoint</vt:lpstr>
      <vt:lpstr>Психологическое консультирование субъектов образовательного процесса</vt:lpstr>
      <vt:lpstr>Психологическое просвещение</vt:lpstr>
      <vt:lpstr>Психодиагностическая деятельность</vt:lpstr>
      <vt:lpstr>Коррекционно-развивающее направление</vt:lpstr>
      <vt:lpstr>Сопровождение молодых специалистов (стаж от 0 до 3 лет)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user</cp:lastModifiedBy>
  <cp:revision>58</cp:revision>
  <cp:lastPrinted>2021-03-19T05:13:59Z</cp:lastPrinted>
  <dcterms:created xsi:type="dcterms:W3CDTF">2020-07-05T17:04:43Z</dcterms:created>
  <dcterms:modified xsi:type="dcterms:W3CDTF">2021-03-22T08:47:06Z</dcterms:modified>
</cp:coreProperties>
</file>