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59" r:id="rId1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90CF0-0586-450F-B5C5-1F7D6E45541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4B198-F68E-4E39-A4E5-D80EFC9C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3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4B198-F68E-4E39-A4E5-D80EFC9C40A2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735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8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78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4464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4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4314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7133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9687A894-023D-4237-87D6-74D11C87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80142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8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29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15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0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5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31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7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8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4464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4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9687A894-023D-4237-87D6-74D11C87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48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11" Type="http://schemas.openxmlformats.org/officeDocument/2006/relationships/image" Target="../media/image12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vk.com/club200388220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9DE0BE0-A2C4-4428-86D8-D9DE377D5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000" y="3744000"/>
            <a:ext cx="10845000" cy="2565000"/>
          </a:xfrm>
        </p:spPr>
        <p:txBody>
          <a:bodyPr>
            <a:noAutofit/>
          </a:bodyPr>
          <a:lstStyle/>
          <a:p>
            <a:pPr algn="l"/>
            <a:r>
              <a:rPr lang="ru-RU" sz="4400" dirty="0"/>
              <a:t>Опыт </a:t>
            </a:r>
            <a:r>
              <a:rPr lang="ru-RU" sz="4400" dirty="0" smtClean="0"/>
              <a:t>работы</a:t>
            </a:r>
            <a:br>
              <a:rPr lang="ru-RU" sz="4400" dirty="0" smtClean="0"/>
            </a:br>
            <a:r>
              <a:rPr lang="ru-RU" sz="4400" dirty="0" smtClean="0"/>
              <a:t> </a:t>
            </a:r>
            <a:r>
              <a:rPr lang="ru-RU" sz="4400" dirty="0"/>
              <a:t>психологической </a:t>
            </a:r>
            <a:r>
              <a:rPr lang="ru-RU" sz="4400" dirty="0" smtClean="0"/>
              <a:t>службы</a:t>
            </a:r>
            <a:br>
              <a:rPr lang="ru-RU" sz="4400" dirty="0" smtClean="0"/>
            </a:br>
            <a:r>
              <a:rPr lang="ru-RU" sz="4400" dirty="0" smtClean="0"/>
              <a:t> </a:t>
            </a:r>
            <a:r>
              <a:rPr lang="ru-RU" sz="4400" dirty="0"/>
              <a:t>с </a:t>
            </a:r>
            <a:r>
              <a:rPr lang="ru-RU" sz="4400" dirty="0" smtClean="0"/>
              <a:t>использованием</a:t>
            </a:r>
            <a:br>
              <a:rPr lang="ru-RU" sz="4400" dirty="0" smtClean="0"/>
            </a:br>
            <a:r>
              <a:rPr lang="ru-RU" sz="4400" dirty="0" smtClean="0"/>
              <a:t> </a:t>
            </a:r>
            <a:r>
              <a:rPr lang="ru-RU" sz="4400" dirty="0"/>
              <a:t>ресурсов </a:t>
            </a:r>
            <a:r>
              <a:rPr lang="ru-RU" sz="4400" dirty="0" smtClean="0"/>
              <a:t>дистанционных </a:t>
            </a:r>
            <a:br>
              <a:rPr lang="ru-RU" sz="4400" dirty="0" smtClean="0"/>
            </a:br>
            <a:r>
              <a:rPr lang="ru-RU" sz="4400" dirty="0" smtClean="0"/>
              <a:t>образовательных технологий</a:t>
            </a:r>
            <a:br>
              <a:rPr lang="ru-RU" sz="4400" dirty="0" smtClean="0"/>
            </a:br>
            <a:r>
              <a:rPr lang="ru-RU" sz="4800" dirty="0" smtClean="0"/>
              <a:t>                                       </a:t>
            </a:r>
            <a:r>
              <a:rPr lang="ru-RU" sz="2800" dirty="0" smtClean="0"/>
              <a:t>Краснопеева А.П. </a:t>
            </a:r>
            <a:br>
              <a:rPr lang="ru-RU" sz="2800" dirty="0" smtClean="0"/>
            </a:br>
            <a:r>
              <a:rPr lang="ru-RU" sz="2800" dirty="0" smtClean="0"/>
              <a:t>                                                                   педагог-психолог, </a:t>
            </a:r>
            <a:br>
              <a:rPr lang="ru-RU" sz="2800" dirty="0" smtClean="0"/>
            </a:br>
            <a:r>
              <a:rPr lang="ru-RU" sz="2800" dirty="0" smtClean="0"/>
              <a:t>                                                                   МАОУ «Лицей №67 г. Челябинска»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178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A4E8BAE3-A1C8-4AE7-A304-1D3BC95162C1}"/>
              </a:ext>
            </a:extLst>
          </p:cNvPr>
          <p:cNvSpPr txBox="1"/>
          <p:nvPr/>
        </p:nvSpPr>
        <p:spPr>
          <a:xfrm>
            <a:off x="7594983" y="2300910"/>
            <a:ext cx="1204295" cy="726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prstClr val="white"/>
                </a:solidFill>
              </a:rPr>
              <a:t>ШАГ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2ADE5AF6-E451-4EE8-8C46-51083C974E44}"/>
              </a:ext>
            </a:extLst>
          </p:cNvPr>
          <p:cNvSpPr txBox="1"/>
          <p:nvPr/>
        </p:nvSpPr>
        <p:spPr>
          <a:xfrm>
            <a:off x="7839874" y="2735922"/>
            <a:ext cx="712715" cy="726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prstClr val="white"/>
                </a:solidFill>
              </a:rPr>
              <a:t>05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7487945-CF76-4E47-9F1A-87125FE44400}"/>
              </a:ext>
            </a:extLst>
          </p:cNvPr>
          <p:cNvSpPr txBox="1"/>
          <p:nvPr/>
        </p:nvSpPr>
        <p:spPr>
          <a:xfrm>
            <a:off x="5426771" y="4777370"/>
            <a:ext cx="1110517" cy="6679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>
                <a:solidFill>
                  <a:prstClr val="white"/>
                </a:solidFill>
              </a:rPr>
              <a:t>ШАГ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58D45DBC-F4E1-4CC7-8E19-E4AB7A1D90D8}"/>
              </a:ext>
            </a:extLst>
          </p:cNvPr>
          <p:cNvSpPr txBox="1"/>
          <p:nvPr/>
        </p:nvSpPr>
        <p:spPr>
          <a:xfrm>
            <a:off x="5649872" y="5166022"/>
            <a:ext cx="664314" cy="6679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>
                <a:solidFill>
                  <a:prstClr val="white"/>
                </a:solidFill>
              </a:rPr>
              <a:t>04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F3CF4450-5D21-49C4-895A-0FBF3671D294}"/>
              </a:ext>
            </a:extLst>
          </p:cNvPr>
          <p:cNvSpPr txBox="1"/>
          <p:nvPr/>
        </p:nvSpPr>
        <p:spPr>
          <a:xfrm>
            <a:off x="3964396" y="2667325"/>
            <a:ext cx="615912" cy="609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prstClr val="white"/>
                </a:solidFill>
              </a:rPr>
              <a:t>03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9B1BD209-63F3-4707-B965-9E783C1C1765}"/>
              </a:ext>
            </a:extLst>
          </p:cNvPr>
          <p:cNvSpPr txBox="1"/>
          <p:nvPr/>
        </p:nvSpPr>
        <p:spPr>
          <a:xfrm>
            <a:off x="1968247" y="4750806"/>
            <a:ext cx="567510" cy="5517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prstClr val="white"/>
                </a:solidFill>
              </a:rPr>
              <a:t>02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422C0537-7352-4569-832E-F9E4DF57776E}"/>
              </a:ext>
            </a:extLst>
          </p:cNvPr>
          <p:cNvSpPr txBox="1"/>
          <p:nvPr/>
        </p:nvSpPr>
        <p:spPr>
          <a:xfrm>
            <a:off x="268843" y="2692253"/>
            <a:ext cx="830694" cy="4936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ШАГ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E64F3815-2F70-4D17-9C66-340DED186B76}"/>
              </a:ext>
            </a:extLst>
          </p:cNvPr>
          <p:cNvSpPr txBox="1"/>
          <p:nvPr/>
        </p:nvSpPr>
        <p:spPr>
          <a:xfrm>
            <a:off x="402840" y="2984667"/>
            <a:ext cx="519109" cy="4936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solidFill>
                  <a:prstClr val="white"/>
                </a:solidFill>
              </a:rPr>
              <a:t>01</a:t>
            </a:r>
          </a:p>
        </p:txBody>
      </p:sp>
      <p:pic>
        <p:nvPicPr>
          <p:cNvPr id="72" name="Рисунок 71">
            <a:extLst>
              <a:ext uri="{FF2B5EF4-FFF2-40B4-BE49-F238E27FC236}">
                <a16:creationId xmlns:a16="http://schemas.microsoft.com/office/drawing/2014/main" xmlns="" id="{50074718-6F10-4088-B2E2-1C844C5A7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451593" y="2509273"/>
            <a:ext cx="407624" cy="407624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D9250709-F262-41C6-A1E3-A5C604063DF6}"/>
              </a:ext>
            </a:extLst>
          </p:cNvPr>
          <p:cNvSpPr txBox="1"/>
          <p:nvPr/>
        </p:nvSpPr>
        <p:spPr>
          <a:xfrm>
            <a:off x="4749998" y="2426624"/>
            <a:ext cx="1636732" cy="348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Lorem ipsum </a:t>
            </a:r>
            <a:endParaRPr lang="ru-RU" b="1" dirty="0">
              <a:solidFill>
                <a:prstClr val="black"/>
              </a:solidFill>
            </a:endParaRPr>
          </a:p>
        </p:txBody>
      </p:sp>
      <p:pic>
        <p:nvPicPr>
          <p:cNvPr id="88" name="Рисунок 87">
            <a:extLst>
              <a:ext uri="{FF2B5EF4-FFF2-40B4-BE49-F238E27FC236}">
                <a16:creationId xmlns:a16="http://schemas.microsoft.com/office/drawing/2014/main" xmlns="" id="{17198210-4BCA-4921-9869-875705EC8E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12299" y="1951187"/>
            <a:ext cx="475562" cy="475562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BC32D945-0CE7-4ECD-9736-984E4117741C}"/>
              </a:ext>
            </a:extLst>
          </p:cNvPr>
          <p:cNvSpPr txBox="1"/>
          <p:nvPr/>
        </p:nvSpPr>
        <p:spPr>
          <a:xfrm>
            <a:off x="8586961" y="2649386"/>
            <a:ext cx="2841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white"/>
                </a:solidFill>
              </a:rPr>
              <a:t>Lorem ipsum dolor </a:t>
            </a:r>
            <a:r>
              <a:rPr lang="en-US" sz="2400" dirty="0" smtClean="0">
                <a:solidFill>
                  <a:prstClr val="white"/>
                </a:solidFill>
              </a:rPr>
              <a:t>sit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16674EF3-588E-4F86-8FE2-9A1728D707EE}"/>
              </a:ext>
            </a:extLst>
          </p:cNvPr>
          <p:cNvSpPr txBox="1"/>
          <p:nvPr/>
        </p:nvSpPr>
        <p:spPr>
          <a:xfrm>
            <a:off x="9051654" y="2221792"/>
            <a:ext cx="1911724" cy="435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</a:rPr>
              <a:t>Lorem ipsum </a:t>
            </a:r>
            <a:endParaRPr lang="ru-RU" sz="2400" b="1" dirty="0">
              <a:solidFill>
                <a:prstClr val="black"/>
              </a:solidFill>
            </a:endParaRPr>
          </a:p>
        </p:txBody>
      </p:sp>
      <p:pic>
        <p:nvPicPr>
          <p:cNvPr id="100" name="Рисунок 99">
            <a:extLst>
              <a:ext uri="{FF2B5EF4-FFF2-40B4-BE49-F238E27FC236}">
                <a16:creationId xmlns:a16="http://schemas.microsoft.com/office/drawing/2014/main" xmlns="" id="{5C929930-7954-4ADE-A2D0-C9DAACB755B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9752750" y="1632400"/>
            <a:ext cx="543499" cy="543499"/>
          </a:xfrm>
          <a:prstGeom prst="rect">
            <a:avLst/>
          </a:prstGeo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7649" y="576447"/>
            <a:ext cx="10041429" cy="54014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300" dirty="0" smtClean="0"/>
              <a:t>     Психологическое </a:t>
            </a:r>
            <a:r>
              <a:rPr lang="ru-RU" sz="2300" dirty="0"/>
              <a:t>сопровождение  в ОО средствами онлайн и оффлайн ресурсов </a:t>
            </a:r>
            <a:r>
              <a:rPr lang="ru-RU" sz="2300" b="1" dirty="0"/>
              <a:t>предполагает выстраивание алгоритма образовательных организаций взаимодействия педагогических работников и педагогов-психологов с обучающимися и их родителями (законными представителями), предусматривающего</a:t>
            </a:r>
            <a:r>
              <a:rPr lang="ru-RU" sz="2300" dirty="0"/>
              <a:t>: </a:t>
            </a:r>
          </a:p>
          <a:p>
            <a:r>
              <a:rPr lang="ru-RU" sz="2300" dirty="0"/>
              <a:t>- установление и поддержание контактов педагога-психолога с членами семей, педагогическими работниками и администрацией образовательных организаций; </a:t>
            </a:r>
          </a:p>
          <a:p>
            <a:r>
              <a:rPr lang="ru-RU" sz="2300" dirty="0"/>
              <a:t>- проведение консультаций и мероприятий просветительского, методического, организационного характера, в т</a:t>
            </a:r>
            <a:r>
              <a:rPr lang="ru-RU" sz="2300" dirty="0" smtClean="0"/>
              <a:t>. ч</a:t>
            </a:r>
            <a:r>
              <a:rPr lang="ru-RU" sz="2300" dirty="0"/>
              <a:t>. по проблемам организации учебной деятельности и досуга в домашних условиях, повышения мотивации обучающихся на участие в дистанционных занятиях, повышения адаптации субъектов образовательного процесса к новым условиям обучения, применения педагогических технологий, способствующих повышению эффективности удалённых форм учебных занятий.</a:t>
            </a:r>
          </a:p>
        </p:txBody>
      </p:sp>
    </p:spTree>
    <p:extLst>
      <p:ext uri="{BB962C8B-B14F-4D97-AF65-F5344CB8AC3E}">
        <p14:creationId xmlns:p14="http://schemas.microsoft.com/office/powerpoint/2010/main" val="275057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Преимущества психологического 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сопровождения с помощью 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Интернет-платформ 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 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мессенжеров: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6000" y="1719000"/>
            <a:ext cx="9405000" cy="44627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/>
              <a:t>расширились </a:t>
            </a:r>
            <a:r>
              <a:rPr lang="ru-RU" sz="2400" dirty="0"/>
              <a:t>возможности консультирования (меньше внешних барьеров</a:t>
            </a:r>
            <a:r>
              <a:rPr lang="ru-RU" sz="2400" dirty="0" smtClean="0"/>
              <a:t>): доступность </a:t>
            </a:r>
            <a:r>
              <a:rPr lang="ru-RU" sz="2400" dirty="0"/>
              <a:t>консультаций и комфортность </a:t>
            </a:r>
            <a:r>
              <a:rPr lang="ru-RU" sz="2400" dirty="0" smtClean="0"/>
              <a:t>обстановки;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удобство проведения консилиумов, включенность специалистов разного профиля, доступность </a:t>
            </a:r>
            <a:r>
              <a:rPr lang="ru-RU" sz="2400" dirty="0" err="1" smtClean="0"/>
              <a:t>вебинаров</a:t>
            </a:r>
            <a:r>
              <a:rPr lang="ru-RU" sz="2400" dirty="0" smtClean="0"/>
              <a:t>, просветительских мероприятий, он-</a:t>
            </a:r>
            <a:r>
              <a:rPr lang="ru-RU" sz="2400" dirty="0" err="1" smtClean="0"/>
              <a:t>лайн</a:t>
            </a:r>
            <a:r>
              <a:rPr lang="ru-RU" sz="2400" dirty="0" smtClean="0"/>
              <a:t> совещаний с возможностью массового подключения участников;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возможность автоматического подсчета результатов психодиагностики, что существенно экономит временной ресурс и позволяет охватить большое количество участников;</a:t>
            </a:r>
            <a:endParaRPr lang="ru-RU" sz="2400" dirty="0"/>
          </a:p>
          <a:p>
            <a:pPr marL="342900" indent="-342900">
              <a:buFontTx/>
              <a:buChar char="-"/>
            </a:pPr>
            <a:r>
              <a:rPr lang="ru-RU" sz="2400" dirty="0" smtClean="0"/>
              <a:t>использование онлайн-тренажеров, развивающих игр в коррекционно-развивающей деятельности.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68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1000" y="1629000"/>
            <a:ext cx="10530000" cy="30340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a typeface="Calibri"/>
              </a:rPr>
              <a:t>Работа </a:t>
            </a:r>
            <a:r>
              <a:rPr lang="ru-RU" sz="2800" dirty="0" smtClean="0">
                <a:ea typeface="Calibri"/>
              </a:rPr>
              <a:t>педагога-психолога </a:t>
            </a:r>
            <a:r>
              <a:rPr lang="ru-RU" sz="2800" dirty="0">
                <a:ea typeface="Calibri"/>
              </a:rPr>
              <a:t>в условиях обучения с помощью дистанционных образовательных </a:t>
            </a:r>
            <a:r>
              <a:rPr lang="ru-RU" sz="2800" dirty="0" smtClean="0">
                <a:ea typeface="Calibri"/>
              </a:rPr>
              <a:t>технологий </a:t>
            </a:r>
            <a:r>
              <a:rPr lang="ru-RU" sz="2800" dirty="0">
                <a:ea typeface="Calibri"/>
              </a:rPr>
              <a:t>также должна осуществляться в рамках основных направлений деятельности, предусмотренных Профессиональным стандартом «Педагог-психолог в сфере образования» с использованием электронных </a:t>
            </a:r>
            <a:r>
              <a:rPr lang="ru-RU" sz="2800" dirty="0" smtClean="0">
                <a:ea typeface="Calibri"/>
              </a:rPr>
              <a:t>ресурсов</a:t>
            </a:r>
            <a:r>
              <a:rPr lang="ru-RU" sz="2800" dirty="0">
                <a:ea typeface="Calibri"/>
              </a:rPr>
              <a:t>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8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Психологическое консультирование субъектов образовательного процесса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96000" y="1855813"/>
            <a:ext cx="9000000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Дистанционные консультации посредством мобильной связи, </a:t>
            </a:r>
            <a:r>
              <a:rPr lang="ru-RU" sz="2800" dirty="0"/>
              <a:t>электронной почты, </a:t>
            </a:r>
            <a:r>
              <a:rPr lang="ru-RU" sz="2800" dirty="0" smtClean="0"/>
              <a:t>приложений </a:t>
            </a:r>
            <a:r>
              <a:rPr lang="ru-RU" sz="2800" dirty="0" err="1"/>
              <a:t>Skype</a:t>
            </a:r>
            <a:r>
              <a:rPr lang="ru-RU" sz="2800" dirty="0"/>
              <a:t>, </a:t>
            </a:r>
            <a:r>
              <a:rPr lang="ru-RU" sz="2800" dirty="0" err="1"/>
              <a:t>Zoom</a:t>
            </a:r>
            <a:r>
              <a:rPr lang="ru-RU" sz="2800" dirty="0"/>
              <a:t>, </a:t>
            </a:r>
            <a:r>
              <a:rPr lang="ru-RU" sz="2800" dirty="0" err="1"/>
              <a:t>WhatsApp</a:t>
            </a:r>
            <a:r>
              <a:rPr lang="ru-RU" sz="2800" dirty="0"/>
              <a:t>, онлайн-консультации на школьном сайте и </a:t>
            </a:r>
            <a:r>
              <a:rPr lang="ru-RU" sz="2800" dirty="0" smtClean="0"/>
              <a:t>пр.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08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Психологическое </a:t>
            </a:r>
            <a:r>
              <a:rPr lang="ru-RU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просвещение</a:t>
            </a:r>
            <a:endParaRPr lang="ru-RU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6000" y="1809000"/>
            <a:ext cx="9675000" cy="26776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В условиях перехода на дистанционный формат обучения основной ресурс для реализации данного направления - школьный сайт, на котором публикуются материалы для всех участников образовательного процесса (рекомендации, памятки, видеоконференции, </a:t>
            </a:r>
            <a:r>
              <a:rPr lang="ru-RU" sz="2800" dirty="0" err="1"/>
              <a:t>вебинары</a:t>
            </a:r>
            <a:r>
              <a:rPr lang="ru-RU" sz="2800" dirty="0"/>
              <a:t>, презентации, фильмы, видеосюжеты и т.п.).</a:t>
            </a:r>
          </a:p>
        </p:txBody>
      </p:sp>
    </p:spTree>
    <p:extLst>
      <p:ext uri="{BB962C8B-B14F-4D97-AF65-F5344CB8AC3E}">
        <p14:creationId xmlns:p14="http://schemas.microsoft.com/office/powerpoint/2010/main" val="306148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Психодиагностическая деятельность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0214" y="1269000"/>
            <a:ext cx="11025000" cy="52629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В настоящее время многие психологические тесты существуют в компьютерном варианте, их можно приобрести или скачать в Интернете:</a:t>
            </a:r>
          </a:p>
          <a:p>
            <a:r>
              <a:rPr lang="ru-RU" sz="2400" dirty="0"/>
              <a:t>http://www.psychometrica.ru/</a:t>
            </a:r>
          </a:p>
          <a:p>
            <a:r>
              <a:rPr lang="ru-RU" sz="2400" dirty="0"/>
              <a:t>http://psytest.info/taxonomy/term/16/all</a:t>
            </a:r>
          </a:p>
          <a:p>
            <a:r>
              <a:rPr lang="ru-RU" sz="2400" dirty="0"/>
              <a:t>http://vch.narod.ru/myprog.htm</a:t>
            </a:r>
          </a:p>
          <a:p>
            <a:r>
              <a:rPr lang="ru-RU" sz="2400" dirty="0"/>
              <a:t>http://psylib.myword.ru/index.php?s=72e17d098e61cd4b85aacb07e02d6da0&amp;automodule=downloads&amp;showcat=14</a:t>
            </a:r>
          </a:p>
          <a:p>
            <a:r>
              <a:rPr lang="ru-RU" sz="2400" dirty="0"/>
              <a:t>Еще один вариант – создать их самостоятельно с помощью Интернет-конструкторов:</a:t>
            </a:r>
          </a:p>
          <a:p>
            <a:r>
              <a:rPr lang="ru-RU" sz="2400" dirty="0"/>
              <a:t>http://www.uchportal.ru/load/3-1-0-910</a:t>
            </a:r>
          </a:p>
          <a:p>
            <a:r>
              <a:rPr lang="ru-RU" sz="2400" dirty="0"/>
              <a:t>http://www.uchportal.ru/load/3-1-0-1</a:t>
            </a:r>
          </a:p>
          <a:p>
            <a:r>
              <a:rPr lang="ru-RU" sz="2400" dirty="0"/>
              <a:t>http://soft.softodrom.ru/ap/Konstruktor-testov-p4024</a:t>
            </a:r>
          </a:p>
          <a:p>
            <a:r>
              <a:rPr lang="ru-RU" sz="2400" dirty="0"/>
              <a:t>http://freesoft.ru/?id=7999</a:t>
            </a:r>
          </a:p>
          <a:p>
            <a:r>
              <a:rPr lang="ru-RU" sz="2400" dirty="0"/>
              <a:t>Психологами активно используются и </a:t>
            </a:r>
            <a:r>
              <a:rPr lang="ru-RU" sz="2400" dirty="0" err="1"/>
              <a:t>Google</a:t>
            </a:r>
            <a:r>
              <a:rPr lang="ru-RU" sz="2400" dirty="0"/>
              <a:t>-формы для опроса, анкетирования.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380083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Коррекционно-развивающее направление</a:t>
            </a:r>
            <a:endParaRPr lang="ru-RU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71" y="1179000"/>
            <a:ext cx="9720000" cy="4893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Используется школьный </a:t>
            </a:r>
            <a:r>
              <a:rPr lang="ru-RU" sz="2400" dirty="0" smtClean="0"/>
              <a:t>сайт, </a:t>
            </a:r>
            <a:r>
              <a:rPr lang="ru-RU" sz="2400" dirty="0"/>
              <a:t>на котором выставляются расписание групповых и индивидуальных коррекционных занятий, задания; электронная почта, СГО (индивидуальные задания высылаются детям и затем проверяется их выполнение);  онлайн- и мобильные тренажеры, развивающие игры. Их можно скачать на сайтах: </a:t>
            </a:r>
          </a:p>
          <a:p>
            <a:r>
              <a:rPr lang="ru-RU" sz="2400" dirty="0"/>
              <a:t>http://gameboss.ru/games/all/page-2_ </a:t>
            </a:r>
          </a:p>
          <a:p>
            <a:r>
              <a:rPr lang="ru-RU" sz="2400" dirty="0"/>
              <a:t>http://www.solnet.ee/games/g1.html </a:t>
            </a:r>
          </a:p>
          <a:p>
            <a:r>
              <a:rPr lang="ru-RU" sz="2400" dirty="0"/>
              <a:t>http://logicgame.com.ua/index.php?l=ua </a:t>
            </a:r>
          </a:p>
          <a:p>
            <a:r>
              <a:rPr lang="ru-RU" sz="2400" dirty="0"/>
              <a:t>http://adalin.mospsy.ru/disc57.shtml </a:t>
            </a:r>
          </a:p>
          <a:p>
            <a:r>
              <a:rPr lang="ru-RU" sz="2400" dirty="0"/>
              <a:t>http://www.effecton.ru/758.html </a:t>
            </a:r>
          </a:p>
          <a:p>
            <a:r>
              <a:rPr lang="ru-RU" sz="2400" dirty="0"/>
              <a:t>Материалы для организации коррекционно-развивающей работы онлайн, такие как https://brainapps.ru/ </a:t>
            </a:r>
          </a:p>
          <a:p>
            <a:r>
              <a:rPr lang="ru-RU" sz="2400" dirty="0"/>
              <a:t>https://learningapps.org/index.php?category=91&amp;s=</a:t>
            </a:r>
          </a:p>
        </p:txBody>
      </p:sp>
    </p:spTree>
    <p:extLst>
      <p:ext uri="{BB962C8B-B14F-4D97-AF65-F5344CB8AC3E}">
        <p14:creationId xmlns:p14="http://schemas.microsoft.com/office/powerpoint/2010/main" val="118002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Сопровождение молодых 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специалистов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(стаж 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 0 до 3 лет)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000" y="1511611"/>
            <a:ext cx="10215000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Молодые </a:t>
            </a:r>
            <a:r>
              <a:rPr lang="ru-RU" sz="2800" dirty="0" smtClean="0"/>
              <a:t>педагоги </a:t>
            </a:r>
            <a:r>
              <a:rPr lang="ru-RU" sz="2800" dirty="0"/>
              <a:t>в период адаптации к своей профессиональной деятельности также </a:t>
            </a:r>
            <a:r>
              <a:rPr lang="ru-RU" sz="2800" dirty="0" smtClean="0"/>
              <a:t>нуждаются в </a:t>
            </a:r>
            <a:r>
              <a:rPr lang="ru-RU" sz="2800" dirty="0"/>
              <a:t>психолого-педагогической поддержке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Проект</a:t>
            </a:r>
            <a:r>
              <a:rPr lang="ru-RU" sz="2800" dirty="0"/>
              <a:t>, который создан, основываясь на форме дистанционной </a:t>
            </a:r>
            <a:r>
              <a:rPr lang="ru-RU" sz="2800" dirty="0" smtClean="0"/>
              <a:t>работы – «Психологическое </a:t>
            </a:r>
          </a:p>
          <a:p>
            <a:r>
              <a:rPr lang="ru-RU" sz="2800" dirty="0" smtClean="0"/>
              <a:t>сопровождение </a:t>
            </a:r>
            <a:r>
              <a:rPr lang="ru-RU" sz="2800" dirty="0"/>
              <a:t>молодых </a:t>
            </a:r>
            <a:r>
              <a:rPr lang="ru-RU" sz="2800" dirty="0" smtClean="0"/>
              <a:t>учителей</a:t>
            </a:r>
          </a:p>
          <a:p>
            <a:r>
              <a:rPr lang="ru-RU" sz="2800" dirty="0" smtClean="0">
                <a:hlinkClick r:id="rId2"/>
              </a:rPr>
              <a:t>https</a:t>
            </a:r>
            <a:r>
              <a:rPr lang="ru-RU" sz="2800" dirty="0">
                <a:hlinkClick r:id="rId2"/>
              </a:rPr>
              <a:t>://</a:t>
            </a:r>
            <a:r>
              <a:rPr lang="ru-RU" sz="2800" dirty="0" smtClean="0">
                <a:hlinkClick r:id="rId2"/>
              </a:rPr>
              <a:t>vk.com/club200388220</a:t>
            </a:r>
            <a:endParaRPr lang="ru-RU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1" t="20664" r="15474" b="17465"/>
          <a:stretch/>
        </p:blipFill>
        <p:spPr bwMode="auto">
          <a:xfrm>
            <a:off x="6141000" y="3254642"/>
            <a:ext cx="5685838" cy="336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35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500</Words>
  <Application>Microsoft Office PowerPoint</Application>
  <PresentationFormat>Произвольный</PresentationFormat>
  <Paragraphs>53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Опыт работы  психологической службы  с использованием  ресурсов дистанционных  образовательных технологий                                        Краснопеева А.П.                                                                     педагог-психолог,                                                                     МАОУ «Лицей №67 г. Челябинска» </vt:lpstr>
      <vt:lpstr> </vt:lpstr>
      <vt:lpstr>Преимущества психологического сопровождения с помощью Интернет-платформ и мессенжеров:</vt:lpstr>
      <vt:lpstr>Презентация PowerPoint</vt:lpstr>
      <vt:lpstr>Психологическое консультирование субъектов образовательного процесса</vt:lpstr>
      <vt:lpstr>Психологическое просвещение</vt:lpstr>
      <vt:lpstr>Психодиагностическая деятельность</vt:lpstr>
      <vt:lpstr>Коррекционно-развивающее направление</vt:lpstr>
      <vt:lpstr>Сопровождение молодых специалистов (стаж от 0 до 3 лет)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58</cp:revision>
  <cp:lastPrinted>2021-03-19T05:13:59Z</cp:lastPrinted>
  <dcterms:created xsi:type="dcterms:W3CDTF">2020-07-05T17:04:43Z</dcterms:created>
  <dcterms:modified xsi:type="dcterms:W3CDTF">2021-03-22T08:47:06Z</dcterms:modified>
</cp:coreProperties>
</file>